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Raleway"/>
      <p:regular r:id="rId31"/>
      <p:bold r:id="rId32"/>
      <p:italic r:id="rId33"/>
      <p:boldItalic r:id="rId34"/>
    </p:embeddedFont>
    <p:embeddedFont>
      <p:font typeface="Lato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aleway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Raleway-italic.fntdata"/><Relationship Id="rId10" Type="http://schemas.openxmlformats.org/officeDocument/2006/relationships/slide" Target="slides/slide5.xml"/><Relationship Id="rId32" Type="http://schemas.openxmlformats.org/officeDocument/2006/relationships/font" Target="fonts/Raleway-bold.fntdata"/><Relationship Id="rId13" Type="http://schemas.openxmlformats.org/officeDocument/2006/relationships/slide" Target="slides/slide8.xml"/><Relationship Id="rId35" Type="http://schemas.openxmlformats.org/officeDocument/2006/relationships/font" Target="fonts/Lato-regular.fntdata"/><Relationship Id="rId12" Type="http://schemas.openxmlformats.org/officeDocument/2006/relationships/slide" Target="slides/slide7.xml"/><Relationship Id="rId34" Type="http://schemas.openxmlformats.org/officeDocument/2006/relationships/font" Target="fonts/Raleway-boldItalic.fntdata"/><Relationship Id="rId15" Type="http://schemas.openxmlformats.org/officeDocument/2006/relationships/slide" Target="slides/slide10.xml"/><Relationship Id="rId37" Type="http://schemas.openxmlformats.org/officeDocument/2006/relationships/font" Target="fonts/Lato-italic.fntdata"/><Relationship Id="rId14" Type="http://schemas.openxmlformats.org/officeDocument/2006/relationships/slide" Target="slides/slide9.xml"/><Relationship Id="rId36" Type="http://schemas.openxmlformats.org/officeDocument/2006/relationships/font" Target="fonts/Lato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Lato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c497a4a6a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c497a4a6a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68aeb6bf33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68aeb6bf33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68aeb6bf33_4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68aeb6bf33_4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6b51f5bd9a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6b51f5bd9a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d08e33fdaa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d08e33fdaa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d08e33fdaa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d08e33fdaa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d08e33fdaa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d08e33fdaa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d08e33fdaa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d08e33fdaa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d08e33fdaa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d08e33fdaa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d08e33fdaa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d08e33fdaa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ffa2f7b6f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ffa2f7b6f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d08e33fdaa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d08e33fdaa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d08e33fdaa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d08e33fdaa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d08e33fdaa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d08e33fdaa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d08e33fdaa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d08e33fdaa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d08e33fdaa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d08e33fdaa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6b51f5bd9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6b51f5bd9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ffa2f7b6f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ffa2f7b6f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c0f979429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c0f979429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ffa2f7b6f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ffa2f7b6f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b1e85512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6b1e85512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ffa2f7b6f6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ffa2f7b6f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,,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c8f2349fa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c8f2349fa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c925fe633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c925fe633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upload.cc/i1/2022/10/16/Nni4W2.png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youtu.be/uqiZoHUWD40" TargetMode="External"/><Relationship Id="rId4" Type="http://schemas.openxmlformats.org/officeDocument/2006/relationships/hyperlink" Target="https://youtu.be/iWvfaiiVuDI" TargetMode="External"/><Relationship Id="rId5" Type="http://schemas.openxmlformats.org/officeDocument/2006/relationships/hyperlink" Target="https://www.fesliyanstudios.com/royalty-free-music/downloads-c/8-bit-music/6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ww.youtube.com/watch?v=aorB7hzIOKM" TargetMode="External"/><Relationship Id="rId4" Type="http://schemas.openxmlformats.org/officeDocument/2006/relationships/hyperlink" Target="https://www.youtube.com/watch?v=R8YwBvSCdCQ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notion.so/40b903208979415f938f62e1be0fa906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7279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專題製作  第五組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zh-TW" sz="1512">
                <a:solidFill>
                  <a:srgbClr val="000000"/>
                </a:solidFill>
              </a:rPr>
              <a:t>組員: 3、4、5、6、16、28</a:t>
            </a:r>
            <a:endParaRPr b="1" sz="1512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t/>
            </a:r>
            <a:endParaRPr b="1" sz="1512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zh-TW" sz="1512">
                <a:solidFill>
                  <a:srgbClr val="000000"/>
                </a:solidFill>
              </a:rPr>
              <a:t>指導老師: 陳宏傑</a:t>
            </a:r>
            <a:endParaRPr b="1" sz="1512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>
            <p:ph type="title"/>
          </p:nvPr>
        </p:nvSpPr>
        <p:spPr>
          <a:xfrm>
            <a:off x="729450" y="6228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990"/>
              <a:buNone/>
            </a:pPr>
            <a:r>
              <a:rPr b="0" lang="zh-TW" sz="2292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aseprite介紹</a:t>
            </a:r>
            <a:endParaRPr sz="2240"/>
          </a:p>
        </p:txBody>
      </p:sp>
      <p:sp>
        <p:nvSpPr>
          <p:cNvPr id="142" name="Google Shape;142;p22"/>
          <p:cNvSpPr txBox="1"/>
          <p:nvPr>
            <p:ph idx="1" type="body"/>
          </p:nvPr>
        </p:nvSpPr>
        <p:spPr>
          <a:xfrm>
            <a:off x="727650" y="1441200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58">
                <a:solidFill>
                  <a:srgbClr val="000000"/>
                </a:solidFill>
              </a:rPr>
              <a:t>aseprite是一個像素繪圖軟體，我們使用他來畫出我們的角色跟怪物的外觀和各種動作。</a:t>
            </a:r>
            <a:endParaRPr sz="1858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58">
              <a:solidFill>
                <a:srgbClr val="000000"/>
              </a:solidFill>
            </a:endParaRPr>
          </a:p>
        </p:txBody>
      </p:sp>
      <p:pic>
        <p:nvPicPr>
          <p:cNvPr id="143" name="Google Shape;14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1725" y="2078900"/>
            <a:ext cx="5276850" cy="282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系統架構圖</a:t>
            </a:r>
            <a:endParaRPr/>
          </a:p>
        </p:txBody>
      </p:sp>
      <p:sp>
        <p:nvSpPr>
          <p:cNvPr id="149" name="Google Shape;149;p23"/>
          <p:cNvSpPr txBox="1"/>
          <p:nvPr>
            <p:ph idx="1" type="body"/>
          </p:nvPr>
        </p:nvSpPr>
        <p:spPr>
          <a:xfrm>
            <a:off x="672475" y="2034200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0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 嗨 hi</a:t>
            </a:r>
            <a:r>
              <a:rPr lang="zh-TW" sz="7027" u="sng">
                <a:solidFill>
                  <a:schemeClr val="hlink"/>
                </a:solidFill>
                <a:hlinkClick r:id="rId3"/>
              </a:rPr>
              <a:t>https://upload.cc/i1/2022/10/16/Nni4W2.png</a:t>
            </a:r>
            <a:endParaRPr sz="7027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027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>
            <p:ph type="title"/>
          </p:nvPr>
        </p:nvSpPr>
        <p:spPr>
          <a:xfrm>
            <a:off x="727650" y="130367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流程圖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3500" y="499700"/>
            <a:ext cx="4822926" cy="4643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0" y="1342109"/>
            <a:ext cx="9143998" cy="2916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成品展示</a:t>
            </a:r>
            <a:endParaRPr/>
          </a:p>
        </p:txBody>
      </p:sp>
      <p:sp>
        <p:nvSpPr>
          <p:cNvPr id="168" name="Google Shape;168;p26"/>
          <p:cNvSpPr txBox="1"/>
          <p:nvPr>
            <p:ph idx="1" type="body"/>
          </p:nvPr>
        </p:nvSpPr>
        <p:spPr>
          <a:xfrm>
            <a:off x="729450" y="1781275"/>
            <a:ext cx="7688700" cy="25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zh-TW" sz="1600">
                <a:solidFill>
                  <a:srgbClr val="000000"/>
                </a:solidFill>
              </a:rPr>
              <a:t>主畫面、關卡介面與載入畫面</a:t>
            </a:r>
            <a:endParaRPr b="1" sz="1600">
              <a:solidFill>
                <a:srgbClr val="000000"/>
              </a:solidFill>
            </a:endParaRPr>
          </a:p>
        </p:txBody>
      </p:sp>
      <p:pic>
        <p:nvPicPr>
          <p:cNvPr id="169" name="Google Shape;16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4500" y="2124650"/>
            <a:ext cx="5516251" cy="273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/>
          <p:nvPr>
            <p:ph idx="1" type="body"/>
          </p:nvPr>
        </p:nvSpPr>
        <p:spPr>
          <a:xfrm>
            <a:off x="729450" y="1330575"/>
            <a:ext cx="7688700" cy="30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zh-TW" sz="1600">
                <a:solidFill>
                  <a:srgbClr val="000000"/>
                </a:solidFill>
              </a:rPr>
              <a:t>對話UI顯示</a:t>
            </a:r>
            <a:endParaRPr b="1" sz="1600">
              <a:solidFill>
                <a:srgbClr val="000000"/>
              </a:solidFill>
            </a:endParaRPr>
          </a:p>
        </p:txBody>
      </p:sp>
      <p:pic>
        <p:nvPicPr>
          <p:cNvPr id="175" name="Google Shape;17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7275" y="1954975"/>
            <a:ext cx="5709452" cy="3042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8"/>
          <p:cNvSpPr txBox="1"/>
          <p:nvPr>
            <p:ph idx="1" type="body"/>
          </p:nvPr>
        </p:nvSpPr>
        <p:spPr>
          <a:xfrm>
            <a:off x="727650" y="1344900"/>
            <a:ext cx="7688700" cy="295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zh-TW" sz="1600">
                <a:solidFill>
                  <a:srgbClr val="000000"/>
                </a:solidFill>
              </a:rPr>
              <a:t>角色移動，攻擊動畫</a:t>
            </a:r>
            <a:endParaRPr b="1" sz="1600">
              <a:solidFill>
                <a:srgbClr val="000000"/>
              </a:solidFill>
            </a:endParaRPr>
          </a:p>
        </p:txBody>
      </p:sp>
      <p:pic>
        <p:nvPicPr>
          <p:cNvPr id="181" name="Google Shape;18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0338" y="1833500"/>
            <a:ext cx="6023324" cy="298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 txBox="1"/>
          <p:nvPr>
            <p:ph idx="1" type="body"/>
          </p:nvPr>
        </p:nvSpPr>
        <p:spPr>
          <a:xfrm>
            <a:off x="727650" y="1330600"/>
            <a:ext cx="7688700" cy="29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600">
                <a:solidFill>
                  <a:srgbClr val="000000"/>
                </a:solidFill>
              </a:rPr>
              <a:t>衝刺</a:t>
            </a:r>
            <a:endParaRPr b="1"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7" name="Google Shape;18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2688" y="1844763"/>
            <a:ext cx="6298625" cy="265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0"/>
          <p:cNvSpPr txBox="1"/>
          <p:nvPr>
            <p:ph idx="1" type="body"/>
          </p:nvPr>
        </p:nvSpPr>
        <p:spPr>
          <a:xfrm>
            <a:off x="727650" y="1330600"/>
            <a:ext cx="7688700" cy="29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600">
                <a:solidFill>
                  <a:srgbClr val="000000"/>
                </a:solidFill>
              </a:rPr>
              <a:t>傳送門</a:t>
            </a:r>
            <a:endParaRPr b="1"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0050" y="2158750"/>
            <a:ext cx="5029200" cy="215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"/>
          <p:cNvSpPr txBox="1"/>
          <p:nvPr>
            <p:ph idx="1" type="body"/>
          </p:nvPr>
        </p:nvSpPr>
        <p:spPr>
          <a:xfrm>
            <a:off x="727650" y="1344900"/>
            <a:ext cx="7688700" cy="295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600">
                <a:solidFill>
                  <a:srgbClr val="000000"/>
                </a:solidFill>
              </a:rPr>
              <a:t>敵人攻擊動畫、主角受傷動畫</a:t>
            </a:r>
            <a:endParaRPr b="1"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9" name="Google Shape;19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400" y="1891805"/>
            <a:ext cx="5808792" cy="295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2740"/>
              <a:t>研究摘要(介紹)</a:t>
            </a:r>
            <a:endParaRPr sz="2740"/>
          </a:p>
        </p:txBody>
      </p:sp>
      <p:sp>
        <p:nvSpPr>
          <p:cNvPr id="93" name="Google Shape;93;p1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solidFill>
                  <a:srgbClr val="000000"/>
                </a:solidFill>
              </a:rPr>
              <a:t>我們的目的是做出一款2D橫向卷軸動作遊戲，遊戲是以</a:t>
            </a:r>
            <a:endParaRPr sz="23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sz="2300">
                <a:solidFill>
                  <a:srgbClr val="000000"/>
                </a:solidFill>
              </a:rPr>
              <a:t>關卡的方式來推進遊戲。</a:t>
            </a:r>
            <a:endParaRPr sz="23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2"/>
          <p:cNvSpPr txBox="1"/>
          <p:nvPr>
            <p:ph idx="1" type="body"/>
          </p:nvPr>
        </p:nvSpPr>
        <p:spPr>
          <a:xfrm>
            <a:off x="729450" y="1359200"/>
            <a:ext cx="7688700" cy="29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600">
                <a:solidFill>
                  <a:srgbClr val="000000"/>
                </a:solidFill>
              </a:rPr>
              <a:t>關卡會在撿到鏡子碎片後解鎖下一關</a:t>
            </a:r>
            <a:endParaRPr b="1"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5" name="Google Shape;2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1899350"/>
            <a:ext cx="4020342" cy="190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4575" y="1899350"/>
            <a:ext cx="3096191" cy="1900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遭遇的問題</a:t>
            </a:r>
            <a:endParaRPr sz="2000"/>
          </a:p>
        </p:txBody>
      </p:sp>
      <p:sp>
        <p:nvSpPr>
          <p:cNvPr id="212" name="Google Shape;212;p3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solidFill>
                  <a:srgbClr val="000000"/>
                </a:solidFill>
              </a:rPr>
              <a:t>1.Scene檔案預設用binary格式儲存，所以無法很好的解決合併衝突</a:t>
            </a:r>
            <a:endParaRPr sz="23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2300">
                <a:solidFill>
                  <a:srgbClr val="000000"/>
                </a:solidFill>
              </a:rPr>
              <a:t>2.繪畫技術有限，導致物體在移動時會不自然</a:t>
            </a:r>
            <a:endParaRPr sz="23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2300">
                <a:solidFill>
                  <a:srgbClr val="000000"/>
                </a:solidFill>
              </a:rPr>
              <a:t>3.vscode在編輯unity時會有IntelliSense AutoComplete的問題</a:t>
            </a:r>
            <a:endParaRPr sz="23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3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問題的解決方法</a:t>
            </a:r>
            <a:endParaRPr sz="2000"/>
          </a:p>
        </p:txBody>
      </p:sp>
      <p:sp>
        <p:nvSpPr>
          <p:cNvPr id="218" name="Google Shape;218;p34"/>
          <p:cNvSpPr txBox="1"/>
          <p:nvPr>
            <p:ph idx="1" type="body"/>
          </p:nvPr>
        </p:nvSpPr>
        <p:spPr>
          <a:xfrm>
            <a:off x="729450" y="2062875"/>
            <a:ext cx="7688700" cy="28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50">
                <a:solidFill>
                  <a:srgbClr val="000000"/>
                </a:solidFill>
              </a:rPr>
              <a:t>1.把Sence檔案從binary轉成yaml格式，並使用unity的smart merge進行合併</a:t>
            </a:r>
            <a:endParaRPr sz="195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50">
                <a:solidFill>
                  <a:srgbClr val="000000"/>
                </a:solidFill>
              </a:rPr>
              <a:t>2.可以用披風擋住腳來進行移動。</a:t>
            </a:r>
            <a:endParaRPr sz="195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5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5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95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sz="1950">
                <a:solidFill>
                  <a:srgbClr val="000000"/>
                </a:solidFill>
              </a:rPr>
              <a:t>3.設定Unity的預設文字編輯器為Vscode。</a:t>
            </a:r>
            <a:endParaRPr sz="1950">
              <a:solidFill>
                <a:srgbClr val="000000"/>
              </a:solidFill>
            </a:endParaRPr>
          </a:p>
        </p:txBody>
      </p:sp>
      <p:pic>
        <p:nvPicPr>
          <p:cNvPr id="219" name="Google Shape;21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5" y="3184625"/>
            <a:ext cx="2365151" cy="1033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2740"/>
              <a:t>文獻探討</a:t>
            </a:r>
            <a:endParaRPr sz="2740"/>
          </a:p>
        </p:txBody>
      </p:sp>
      <p:sp>
        <p:nvSpPr>
          <p:cNvPr id="225" name="Google Shape;225;p35"/>
          <p:cNvSpPr txBox="1"/>
          <p:nvPr>
            <p:ph idx="1" type="body"/>
          </p:nvPr>
        </p:nvSpPr>
        <p:spPr>
          <a:xfrm>
            <a:off x="729450" y="1853850"/>
            <a:ext cx="8414400" cy="301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967">
                <a:solidFill>
                  <a:srgbClr val="000000"/>
                </a:solidFill>
              </a:rPr>
              <a:t>Unity顯示大頭對話框:</a:t>
            </a:r>
            <a:endParaRPr b="1" sz="4967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4967" u="sng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https://youtu.be/uqiZoHUWD40</a:t>
            </a:r>
            <a:endParaRPr sz="4967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4967">
                <a:solidFill>
                  <a:srgbClr val="000000"/>
                </a:solidFill>
              </a:rPr>
              <a:t>角色動畫與攻擊特效:</a:t>
            </a:r>
            <a:endParaRPr b="1" sz="4967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4967" u="sng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https://youtu.be/iWvfaiiVuDI</a:t>
            </a:r>
            <a:endParaRPr sz="4967" u="sng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4967">
                <a:solidFill>
                  <a:srgbClr val="000000"/>
                </a:solidFill>
              </a:rPr>
              <a:t>Aseprite官方文件:</a:t>
            </a:r>
            <a:endParaRPr b="1" sz="4967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4967" u="sng">
                <a:solidFill>
                  <a:srgbClr val="0000FF"/>
                </a:solidFill>
              </a:rPr>
              <a:t>https://www.aseprite.org/docs/</a:t>
            </a:r>
            <a:endParaRPr sz="4967" u="sng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4967">
                <a:solidFill>
                  <a:srgbClr val="000000"/>
                </a:solidFill>
              </a:rPr>
              <a:t>8-bit音效資源參考:</a:t>
            </a:r>
            <a:endParaRPr b="1" sz="4967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4800" u="sng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https://www.fesliyanstudios.com/royalty-free-music/downloads-c/8-bit-music/6</a:t>
            </a:r>
            <a:endParaRPr sz="8567" u="sng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4967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6567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6"/>
          <p:cNvSpPr txBox="1"/>
          <p:nvPr>
            <p:ph type="title"/>
          </p:nvPr>
        </p:nvSpPr>
        <p:spPr>
          <a:xfrm>
            <a:off x="10000300" y="272237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6"/>
          <p:cNvSpPr txBox="1"/>
          <p:nvPr>
            <p:ph idx="1" type="body"/>
          </p:nvPr>
        </p:nvSpPr>
        <p:spPr>
          <a:xfrm>
            <a:off x="729450" y="1246600"/>
            <a:ext cx="7688700" cy="389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746">
                <a:solidFill>
                  <a:srgbClr val="000000"/>
                </a:solidFill>
              </a:rPr>
              <a:t>解決</a:t>
            </a:r>
            <a:r>
              <a:rPr b="1" lang="zh-TW" sz="574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IntelliSense AutoComplete失效，Vscode自動輸入bug:</a:t>
            </a:r>
            <a:endParaRPr b="1" sz="5846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5746" u="sng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https://www.youtube.com/watch?v=aorB7hzIOKM</a:t>
            </a:r>
            <a:endParaRPr sz="5746" u="sng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5746">
                <a:solidFill>
                  <a:srgbClr val="000000"/>
                </a:solidFill>
              </a:rPr>
              <a:t>參考如何解決unity在不同的scene之間無法即時的改動數值:</a:t>
            </a:r>
            <a:endParaRPr b="1" sz="5746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5746" u="sng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https://www.youtube.com/watch?v=R8YwBvSCdCQ</a:t>
            </a:r>
            <a:endParaRPr sz="5746" u="sng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5746">
                <a:solidFill>
                  <a:srgbClr val="000000"/>
                </a:solidFill>
              </a:rPr>
              <a:t>Unity 官方文件:</a:t>
            </a:r>
            <a:endParaRPr b="1" sz="5746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5746" u="sng">
                <a:solidFill>
                  <a:srgbClr val="0000FF"/>
                </a:solidFill>
              </a:rPr>
              <a:t>https://docs.unity3d.com/</a:t>
            </a:r>
            <a:endParaRPr sz="5746" u="sng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5746">
                <a:solidFill>
                  <a:srgbClr val="000000"/>
                </a:solidFill>
              </a:rPr>
              <a:t>Git and Unity:</a:t>
            </a:r>
            <a:endParaRPr b="1" sz="5746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5746" u="sng">
                <a:solidFill>
                  <a:srgbClr val="0000FF"/>
                </a:solidFill>
              </a:rPr>
              <a:t>https://gist.github.com/Ikalou/197c414d62f45a1193fd</a:t>
            </a:r>
            <a:endParaRPr sz="5746" u="sng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 u="sng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 u="sng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 u="sng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7"/>
          <p:cNvSpPr txBox="1"/>
          <p:nvPr>
            <p:ph type="title"/>
          </p:nvPr>
        </p:nvSpPr>
        <p:spPr>
          <a:xfrm>
            <a:off x="727650" y="1856450"/>
            <a:ext cx="7688700" cy="10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5000"/>
              <a:t>報告結束</a:t>
            </a:r>
            <a:endParaRPr sz="5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2740"/>
              <a:t>研究動機</a:t>
            </a:r>
            <a:endParaRPr sz="2740"/>
          </a:p>
        </p:txBody>
      </p:sp>
      <p:sp>
        <p:nvSpPr>
          <p:cNvPr id="99" name="Google Shape;99;p15"/>
          <p:cNvSpPr txBox="1"/>
          <p:nvPr>
            <p:ph idx="1" type="body"/>
          </p:nvPr>
        </p:nvSpPr>
        <p:spPr>
          <a:xfrm>
            <a:off x="729450" y="2078875"/>
            <a:ext cx="7688700" cy="26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>
                <a:solidFill>
                  <a:srgbClr val="000000"/>
                </a:solidFill>
              </a:rPr>
              <a:t>在研究要製作甚麼專題時，我們發現資訊科的專題題目大多偏向於物聯網的方面，比較少研究軟體類的知識，藉此機會我們就打算來製作一款全軟體的專題，在學習上也對寫程式有興趣，就想說做專題的機會來研究遊戲整個程式是怎麼運營的，並且也能了解到如何把每個人所做的東西整合在一起。畢竟是初學者，所以我們選擇比較容易上手的製作2D橫向卷軸動作類型的遊戲。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遊戲簡介</a:t>
            </a:r>
            <a:endParaRPr/>
          </a:p>
        </p:txBody>
      </p:sp>
      <p:sp>
        <p:nvSpPr>
          <p:cNvPr id="105" name="Google Shape;105;p16"/>
          <p:cNvSpPr txBox="1"/>
          <p:nvPr>
            <p:ph idx="1" type="body"/>
          </p:nvPr>
        </p:nvSpPr>
        <p:spPr>
          <a:xfrm>
            <a:off x="729450" y="1857475"/>
            <a:ext cx="7688700" cy="25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>
                <a:solidFill>
                  <a:srgbClr val="000000"/>
                </a:solidFill>
              </a:rPr>
              <a:t>劇情大綱</a:t>
            </a:r>
            <a:r>
              <a:rPr lang="zh-TW" sz="1900">
                <a:solidFill>
                  <a:srgbClr val="000000"/>
                </a:solidFill>
              </a:rPr>
              <a:t>:一千零一個世紀之前天使給了人類一個禮物，所有的大天使化成了"奥法尼姆之鏡"它能讓眾生保持著理智以抵抗惡魔心靈的入侵，人們把它供奉在聖地"革魯賓之地"，聖地有被至尊魔法闢護著。</a:t>
            </a:r>
            <a:endParaRPr sz="19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zh-TW" sz="1900">
                <a:solidFill>
                  <a:srgbClr val="000000"/>
                </a:solidFill>
              </a:rPr>
              <a:t>遊戲玩法</a:t>
            </a:r>
            <a:r>
              <a:rPr lang="zh-TW" sz="1900">
                <a:solidFill>
                  <a:srgbClr val="000000"/>
                </a:solidFill>
              </a:rPr>
              <a:t>:遊戲預計</a:t>
            </a:r>
            <a:r>
              <a:rPr lang="zh-TW" sz="1900">
                <a:solidFill>
                  <a:srgbClr val="000000"/>
                </a:solidFill>
              </a:rPr>
              <a:t>有四關，每關分別有小怪跟BOSS，擊殺每關BOSS會獲得鏡子碎片並解鎖下一關。</a:t>
            </a:r>
            <a:endParaRPr sz="19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/>
          <p:nvPr>
            <p:ph type="title"/>
          </p:nvPr>
        </p:nvSpPr>
        <p:spPr>
          <a:xfrm>
            <a:off x="729450" y="1319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甘特圖</a:t>
            </a:r>
            <a:endParaRPr/>
          </a:p>
        </p:txBody>
      </p:sp>
      <p:sp>
        <p:nvSpPr>
          <p:cNvPr id="111" name="Google Shape;111;p17"/>
          <p:cNvSpPr txBox="1"/>
          <p:nvPr>
            <p:ph idx="1" type="body"/>
          </p:nvPr>
        </p:nvSpPr>
        <p:spPr>
          <a:xfrm>
            <a:off x="1036600" y="1248050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zh-TW"/>
              <a:t> </a:t>
            </a:r>
            <a:endParaRPr/>
          </a:p>
        </p:txBody>
      </p:sp>
      <p:pic>
        <p:nvPicPr>
          <p:cNvPr id="112" name="Google Shape;11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2110300"/>
            <a:ext cx="7375000" cy="14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0750" y="484950"/>
            <a:ext cx="2307450" cy="46079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/>
          <p:nvPr/>
        </p:nvSpPr>
        <p:spPr>
          <a:xfrm>
            <a:off x="820400" y="1301825"/>
            <a:ext cx="2829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300">
                <a:latin typeface="Lato"/>
                <a:ea typeface="Lato"/>
                <a:cs typeface="Lato"/>
                <a:sym typeface="Lato"/>
              </a:rPr>
              <a:t>專題流程圖</a:t>
            </a:r>
            <a:endParaRPr b="1" sz="23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/>
          <p:nvPr>
            <p:ph type="title"/>
          </p:nvPr>
        </p:nvSpPr>
        <p:spPr>
          <a:xfrm>
            <a:off x="727650" y="5549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研究方法與實驗流程</a:t>
            </a:r>
            <a:endParaRPr/>
          </a:p>
        </p:txBody>
      </p:sp>
      <p:sp>
        <p:nvSpPr>
          <p:cNvPr id="124" name="Google Shape;124;p19"/>
          <p:cNvSpPr txBox="1"/>
          <p:nvPr>
            <p:ph idx="1" type="body"/>
          </p:nvPr>
        </p:nvSpPr>
        <p:spPr>
          <a:xfrm>
            <a:off x="727650" y="1287600"/>
            <a:ext cx="7688700" cy="36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658">
                <a:solidFill>
                  <a:srgbClr val="000000"/>
                </a:solidFill>
              </a:rPr>
              <a:t>研究方法:</a:t>
            </a:r>
            <a:endParaRPr b="1" sz="2658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2658">
                <a:solidFill>
                  <a:srgbClr val="000000"/>
                </a:solidFill>
              </a:rPr>
              <a:t>我們先到網路上找資料和討論遊戲需要什麼樣的內容，</a:t>
            </a:r>
            <a:r>
              <a:rPr lang="zh-TW" sz="2658">
                <a:solidFill>
                  <a:srgbClr val="000000"/>
                </a:solidFill>
              </a:rPr>
              <a:t>並根據討論的結果研究出腳本，並使用玩家的角度來進行試玩，並依據實際遊玩遇到的問題來做修正。</a:t>
            </a:r>
            <a:endParaRPr sz="2658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2658">
                <a:solidFill>
                  <a:srgbClr val="000000"/>
                </a:solidFill>
              </a:rPr>
              <a:t>實驗流程:</a:t>
            </a:r>
            <a:endParaRPr b="1" sz="2658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2658">
                <a:solidFill>
                  <a:srgbClr val="000000"/>
                </a:solidFill>
              </a:rPr>
              <a:t>根據我們的腳本使用unity遊戲引擎來做程式部分並使用aseprite和photoshop軟體來做繪圖部分，使用Waveform軟體來做我們的遊戲音效，最後把繪圖和音樂內容整合進unity的程式內。</a:t>
            </a:r>
            <a:endParaRPr sz="2658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2300">
                <a:solidFill>
                  <a:srgbClr val="000000"/>
                </a:solidFill>
              </a:rPr>
              <a:t>腳本網址:</a:t>
            </a:r>
            <a:endParaRPr b="1" sz="23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sz="2300" u="sng">
                <a:solidFill>
                  <a:schemeClr val="hlink"/>
                </a:solidFill>
                <a:hlinkClick r:id="rId3"/>
              </a:rPr>
              <a:t>https://www.notion.so/40b903208979415f938f62e1be0fa906</a:t>
            </a:r>
            <a:endParaRPr sz="23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/>
          <p:nvPr>
            <p:ph type="title"/>
          </p:nvPr>
        </p:nvSpPr>
        <p:spPr>
          <a:xfrm>
            <a:off x="677675" y="556350"/>
            <a:ext cx="7688700" cy="5352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腳本</a:t>
            </a:r>
            <a:endParaRPr/>
          </a:p>
        </p:txBody>
      </p:sp>
      <p:sp>
        <p:nvSpPr>
          <p:cNvPr id="130" name="Google Shape;130;p20"/>
          <p:cNvSpPr txBox="1"/>
          <p:nvPr>
            <p:ph idx="1" type="body"/>
          </p:nvPr>
        </p:nvSpPr>
        <p:spPr>
          <a:xfrm>
            <a:off x="677675" y="1394900"/>
            <a:ext cx="7688700" cy="36228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913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主畫面</a:t>
            </a:r>
            <a:endParaRPr b="1" sz="5913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4600">
                <a:solidFill>
                  <a:schemeClr val="dk2"/>
                </a:solidFill>
              </a:rPr>
              <a:t>目的:讓使用者可以進到關卡選擇頁面、設定頁面、離開遊戲</a:t>
            </a:r>
            <a:endParaRPr b="1" sz="4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4600">
                <a:solidFill>
                  <a:schemeClr val="dk2"/>
                </a:solidFill>
              </a:rPr>
              <a:t>開始遊戲:讓玩家進入關卡選擇頁面</a:t>
            </a:r>
            <a:endParaRPr b="1" sz="4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4600">
                <a:solidFill>
                  <a:schemeClr val="dk2"/>
                </a:solidFill>
              </a:rPr>
              <a:t>設定頁面:調整音量、語言、難度</a:t>
            </a:r>
            <a:endParaRPr b="1" sz="4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4600">
                <a:solidFill>
                  <a:schemeClr val="dk2"/>
                </a:solidFill>
              </a:rPr>
              <a:t>離開遊戲:將遊戲程式停止執行</a:t>
            </a:r>
            <a:endParaRPr b="1" sz="4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5983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遊戲UI</a:t>
            </a:r>
            <a:endParaRPr b="1" sz="5983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4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血條:顯示玩家現在的血量</a:t>
            </a:r>
            <a:endParaRPr b="1" sz="4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4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技能欄:顯示玩家現在獲得的技能</a:t>
            </a:r>
            <a:endParaRPr b="1" sz="4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5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音效、音樂</a:t>
            </a:r>
            <a:endParaRPr b="1" sz="5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47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音效:角色攻擊、敵人攻擊、死亡、BOSS攻擊跟死亡</a:t>
            </a:r>
            <a:endParaRPr b="1" sz="47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zh-TW" sz="47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音樂</a:t>
            </a:r>
            <a:endParaRPr b="1" sz="47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遊戲程式碼(分支master)</a:t>
            </a:r>
            <a:endParaRPr/>
          </a:p>
        </p:txBody>
      </p:sp>
      <p:sp>
        <p:nvSpPr>
          <p:cNvPr id="136" name="Google Shape;136;p21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1800">
                <a:solidFill>
                  <a:srgbClr val="0000FF"/>
                </a:solidFill>
              </a:rPr>
              <a:t>https://git.losscat.net/xufeng/NewProject.git</a:t>
            </a:r>
            <a:endParaRPr sz="18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